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13" r:id="rId4"/>
    <p:sldId id="314" r:id="rId5"/>
    <p:sldId id="316" r:id="rId6"/>
    <p:sldId id="315" r:id="rId7"/>
    <p:sldId id="324" r:id="rId8"/>
    <p:sldId id="317" r:id="rId9"/>
    <p:sldId id="325" r:id="rId10"/>
    <p:sldId id="319" r:id="rId11"/>
    <p:sldId id="320" r:id="rId12"/>
    <p:sldId id="326" r:id="rId13"/>
    <p:sldId id="322" r:id="rId14"/>
    <p:sldId id="327" r:id="rId15"/>
    <p:sldId id="329" r:id="rId16"/>
    <p:sldId id="310" r:id="rId17"/>
    <p:sldId id="304" r:id="rId18"/>
    <p:sldId id="305" r:id="rId19"/>
    <p:sldId id="306" r:id="rId20"/>
    <p:sldId id="307" r:id="rId21"/>
    <p:sldId id="308" r:id="rId22"/>
    <p:sldId id="309" r:id="rId23"/>
    <p:sldId id="331" r:id="rId24"/>
    <p:sldId id="33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dadfar" initials="o" lastIdx="1" clrIdx="0">
    <p:extLst>
      <p:ext uri="{19B8F6BF-5375-455C-9EA6-DF929625EA0E}">
        <p15:presenceInfo xmlns:p15="http://schemas.microsoft.com/office/powerpoint/2012/main" userId="odadf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B3B3"/>
    <a:srgbClr val="D8A4A4"/>
    <a:srgbClr val="E0B6B6"/>
    <a:srgbClr val="CA8484"/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EC70-3347-4B5E-9091-FCA87E6E7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A8270-D4C8-4C3D-A3DD-8FF2E809C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8E52-D515-44B6-A2AE-5944CA78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383B-442B-4AE3-8D69-1273DB32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CC764-BC37-43DB-B154-1947080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9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F223-EE5F-4283-9F1B-677E54BC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8207-DFBF-43B9-ACA4-E1FEB0F17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50419-97BC-48A8-AEC5-42B6FC11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DEDA-4815-446A-B215-0C8C7B46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1F94-3428-4282-BA67-801854DB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33BC-4B86-4BDB-9C42-8A7130EF8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ABA-9251-4F08-B111-9B7763D39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8DDA-AB51-4213-814C-7D297CF7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0CEAD-2FCA-447F-A7F3-802DA5BD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9EDD-060A-44FA-9246-F550C922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477-7627-42FC-B05F-DC76203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4FA4C-A951-4715-B035-1B0A05AD9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3978-526A-4690-8358-AE6C76C4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7FFA-4CC9-40BA-86CB-5BAD7D41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71-539F-4B0E-B5B9-1BFE27D9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29F5-0AD6-457E-966E-5917357D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48EE3-B34E-47A6-8488-76B6662AA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E4799-BF29-41A0-B712-88EC0980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8576-F4DD-4D9F-AD20-A72AFC5D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5DD41-7353-4466-8477-E993FB88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1EAC-5CFD-4C28-89F6-AC8595CA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6B49-BC5C-432E-9104-DB1C31159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EC610-0FE8-443C-80B7-3D5BF4945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5778-0300-4450-A0CC-510971C0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D0586-4368-4ABE-8AF5-D832468B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5010-E29C-4944-96A1-CCCDBA2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2FDE-D6DC-404E-9649-280B77E2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FD5A4-9FC0-46D5-992D-27D928A64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5B702-D841-4C48-941E-3A7740915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9421F-4109-443F-B123-F0600576E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5331A-63D7-47D3-9ABA-333F4C812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D45E-88B0-42BD-9B8A-758DBF03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B8D6E-E318-4E1C-B7F2-58F7D113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74B66-8744-4F0E-AD24-188C117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4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23BB-F3AF-4967-A700-77D2BE16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3B13A-0147-4295-9D85-C844FC41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C8D0F-758C-415F-B3F6-C2B786FA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F88D7-3106-4F31-B74F-B8F9C4CE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E6DEA-7CB1-47D4-AC0C-CA08B138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B581E-1619-4C87-8913-A4D111E4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36E53-6997-489A-9F88-917E7EB2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F530-66C7-4336-949B-1ADCF991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D1CA-49C1-4292-B3AC-AC4D85458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CED2D-74D5-4FD7-8AA7-DF787978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880D3-9489-4596-90E2-C436C17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21D6-4883-4035-9470-E4A17F7C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020DD-1475-4218-9EC8-A8C6FC4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D243-2835-4FC7-B624-BA1E86D3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D2CC8-1BB2-46E9-968C-AFB3760C3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4E351-238D-4190-B9EB-AF35AF3E7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2971-3E11-4891-BD1F-370A6A0CA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A43D5-DE3A-4D2F-9351-61B071F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5C52-B264-4DF3-B943-9DECE206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3421C-2AC9-4C32-BCF9-FDA27313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1C921-B95C-423B-95F4-01E08E59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F646A-38BE-42E8-ADFF-9772BD9DAB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57CC-207A-4D73-9A20-C856A5068D10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4A4F4-64CC-4CC7-82A1-AE409EE2D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F932-850B-4B5E-8076-49B38C13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58D3-5B89-44CD-BFB9-2743BAB90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Parsing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</p:spTree>
    <p:extLst>
      <p:ext uri="{BB962C8B-B14F-4D97-AF65-F5344CB8AC3E}">
        <p14:creationId xmlns:p14="http://schemas.microsoft.com/office/powerpoint/2010/main" val="18158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7EBB6C-7086-0A44-B326-07080F14BF5D}"/>
              </a:ext>
            </a:extLst>
          </p:cNvPr>
          <p:cNvSpPr txBox="1"/>
          <p:nvPr/>
        </p:nvSpPr>
        <p:spPr>
          <a:xfrm>
            <a:off x="340241" y="1318847"/>
            <a:ext cx="9976267" cy="6081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Introduction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Reading/Writing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JSON for Web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Session Storage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Accessing Stored Values Between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06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D3F227-B589-4D1A-AC78-A79FCC672488}"/>
              </a:ext>
            </a:extLst>
          </p:cNvPr>
          <p:cNvSpPr txBox="1"/>
          <p:nvPr/>
        </p:nvSpPr>
        <p:spPr>
          <a:xfrm>
            <a:off x="785446" y="762000"/>
            <a:ext cx="3576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Benefits of using JSONs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8F41D3-AC1C-4E5F-B5F2-4CB6BCC2159E}"/>
              </a:ext>
            </a:extLst>
          </p:cNvPr>
          <p:cNvSpPr txBox="1"/>
          <p:nvPr/>
        </p:nvSpPr>
        <p:spPr>
          <a:xfrm>
            <a:off x="785445" y="1285220"/>
            <a:ext cx="5710922" cy="22510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Great for storing large amounts of data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Easy to parse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Sounds like “Jason”, so you won’t forget it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764E29-64C8-4B93-BEDC-AA6C1751AA85}"/>
              </a:ext>
            </a:extLst>
          </p:cNvPr>
          <p:cNvSpPr txBox="1"/>
          <p:nvPr/>
        </p:nvSpPr>
        <p:spPr>
          <a:xfrm>
            <a:off x="785445" y="3686889"/>
            <a:ext cx="3972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Downsides of using JSONs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0A3606-A12B-4831-BBA1-D027D1216C49}"/>
              </a:ext>
            </a:extLst>
          </p:cNvPr>
          <p:cNvSpPr txBox="1"/>
          <p:nvPr/>
        </p:nvSpPr>
        <p:spPr>
          <a:xfrm>
            <a:off x="785444" y="4210109"/>
            <a:ext cx="6762236" cy="16970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Comparatively slow read-write times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Easily </a:t>
            </a:r>
            <a:r>
              <a:rPr lang="en-US" sz="2400" dirty="0" err="1"/>
              <a:t>breachable</a:t>
            </a:r>
            <a:r>
              <a:rPr lang="en-US" sz="2400" dirty="0"/>
              <a:t> (don’t store personal data in it).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137644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A2C1C0-8042-6F44-ABD2-F56AB7AEB905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Scanning JSON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8F7F21-DAD4-264B-BD60-28D4ABA0D1D2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7FD67CE-6B86-4A4E-B26D-77EF3D05EAE6}"/>
              </a:ext>
            </a:extLst>
          </p:cNvPr>
          <p:cNvSpPr/>
          <p:nvPr/>
        </p:nvSpPr>
        <p:spPr>
          <a:xfrm>
            <a:off x="804710" y="2016695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accent1"/>
                </a:solidFill>
              </a:rPr>
              <a:t>$.each( data, function( key, </a:t>
            </a:r>
            <a:r>
              <a:rPr lang="en-US" dirty="0" err="1">
                <a:solidFill>
                  <a:schemeClr val="accent1"/>
                </a:solidFill>
              </a:rPr>
              <a:t>val</a:t>
            </a:r>
            <a:r>
              <a:rPr lang="en-US" dirty="0">
                <a:solidFill>
                  <a:schemeClr val="accent1"/>
                </a:solidFill>
              </a:rPr>
              <a:t> ) {});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122C9-3F26-934B-BED8-000C4A7E6280}"/>
              </a:ext>
            </a:extLst>
          </p:cNvPr>
          <p:cNvSpPr txBox="1"/>
          <p:nvPr/>
        </p:nvSpPr>
        <p:spPr>
          <a:xfrm>
            <a:off x="755700" y="1555756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Separates each value in the upper-level region of </a:t>
            </a:r>
            <a:r>
              <a:rPr lang="en-US" sz="2000" i="1" dirty="0"/>
              <a:t>data</a:t>
            </a:r>
            <a:r>
              <a:rPr lang="en-US" sz="2000" dirty="0"/>
              <a:t> into key-and-value pairs</a:t>
            </a:r>
          </a:p>
        </p:txBody>
      </p:sp>
    </p:spTree>
    <p:extLst>
      <p:ext uri="{BB962C8B-B14F-4D97-AF65-F5344CB8AC3E}">
        <p14:creationId xmlns:p14="http://schemas.microsoft.com/office/powerpoint/2010/main" val="3844286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13" name="Picture 2" descr="https://i.gyazo.com/c01a6f85b33cca6f73f033483ec19a66.png">
            <a:extLst>
              <a:ext uri="{FF2B5EF4-FFF2-40B4-BE49-F238E27FC236}">
                <a16:creationId xmlns:a16="http://schemas.microsoft.com/office/drawing/2014/main" id="{9F5F4BA8-31AA-7344-8E40-DA5716287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75" y="1572081"/>
            <a:ext cx="3889757" cy="371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CCDF675-4B5E-F842-9502-3A74BBBFEE7C}"/>
              </a:ext>
            </a:extLst>
          </p:cNvPr>
          <p:cNvSpPr/>
          <p:nvPr/>
        </p:nvSpPr>
        <p:spPr>
          <a:xfrm>
            <a:off x="4736122" y="1572081"/>
            <a:ext cx="6784303" cy="372556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B050"/>
                </a:solidFill>
              </a:rPr>
              <a:t>getJSON</a:t>
            </a:r>
            <a:r>
              <a:rPr lang="en-US" dirty="0">
                <a:solidFill>
                  <a:schemeClr val="tx1"/>
                </a:solidFill>
              </a:rPr>
              <a:t>(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 err="1">
                <a:solidFill>
                  <a:schemeClr val="accent2"/>
                </a:solidFill>
              </a:rPr>
              <a:t>data.json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1"/>
                </a:solidFill>
              </a:rPr>
              <a:t>function( data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$.each( data, function( key, </a:t>
            </a:r>
            <a:r>
              <a:rPr lang="en-US" dirty="0" err="1">
                <a:solidFill>
                  <a:schemeClr val="accent1"/>
                </a:solidFill>
              </a:rPr>
              <a:t>val</a:t>
            </a:r>
            <a:r>
              <a:rPr lang="en-US" dirty="0">
                <a:solidFill>
                  <a:schemeClr val="accent1"/>
                </a:solidFill>
              </a:rPr>
              <a:t>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</a:t>
            </a:r>
            <a:r>
              <a:rPr lang="en-US" dirty="0" err="1">
                <a:solidFill>
                  <a:schemeClr val="accent1"/>
                </a:solidFill>
              </a:rPr>
              <a:t>console.log</a:t>
            </a:r>
            <a:r>
              <a:rPr lang="en-US" dirty="0">
                <a:solidFill>
                  <a:schemeClr val="accent1"/>
                </a:solidFill>
              </a:rPr>
              <a:t>(</a:t>
            </a:r>
            <a:r>
              <a:rPr lang="en-US" dirty="0" err="1">
                <a:solidFill>
                  <a:schemeClr val="accent1"/>
                </a:solidFill>
              </a:rPr>
              <a:t>val</a:t>
            </a:r>
            <a:r>
              <a:rPr lang="en-US" dirty="0">
                <a:solidFill>
                  <a:schemeClr val="accent1"/>
                </a:solidFill>
              </a:rPr>
              <a:t>);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});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}</a:t>
            </a:r>
            <a:r>
              <a:rPr lang="en-US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B1B39E-B2FB-B143-9225-D6D5EF253123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Scanning JSON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76A7C10-F9C3-A24D-9AE0-3A85ECC0BE20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1433A0-58A2-0940-8D11-60AC48D93E10}"/>
              </a:ext>
            </a:extLst>
          </p:cNvPr>
          <p:cNvSpPr txBox="1"/>
          <p:nvPr/>
        </p:nvSpPr>
        <p:spPr>
          <a:xfrm>
            <a:off x="671575" y="1114874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What will be printed as a result?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6D7CF046-61D0-7D40-96AD-F7FAD93FA01F}"/>
              </a:ext>
            </a:extLst>
          </p:cNvPr>
          <p:cNvSpPr/>
          <p:nvPr/>
        </p:nvSpPr>
        <p:spPr>
          <a:xfrm>
            <a:off x="984738" y="1688123"/>
            <a:ext cx="715108" cy="3259015"/>
          </a:xfrm>
          <a:prstGeom prst="frame">
            <a:avLst>
              <a:gd name="adj1" fmla="val 266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4C8B96-A65E-9446-BA52-AEEA78CF211B}"/>
              </a:ext>
            </a:extLst>
          </p:cNvPr>
          <p:cNvSpPr txBox="1"/>
          <p:nvPr/>
        </p:nvSpPr>
        <p:spPr>
          <a:xfrm>
            <a:off x="671575" y="5392968"/>
            <a:ext cx="99762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‘orders’ is the only upper-level data entry, so:</a:t>
            </a:r>
          </a:p>
          <a:p>
            <a:r>
              <a:rPr lang="en-US" sz="2000" dirty="0"/>
              <a:t>	key = ‘orders’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val</a:t>
            </a:r>
            <a:r>
              <a:rPr lang="en-US" sz="2000" dirty="0"/>
              <a:t> = (everything between […])  </a:t>
            </a:r>
          </a:p>
        </p:txBody>
      </p:sp>
    </p:spTree>
    <p:extLst>
      <p:ext uri="{BB962C8B-B14F-4D97-AF65-F5344CB8AC3E}">
        <p14:creationId xmlns:p14="http://schemas.microsoft.com/office/powerpoint/2010/main" val="119911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CDF675-4B5E-F842-9502-3A74BBBFEE7C}"/>
              </a:ext>
            </a:extLst>
          </p:cNvPr>
          <p:cNvSpPr/>
          <p:nvPr/>
        </p:nvSpPr>
        <p:spPr>
          <a:xfrm>
            <a:off x="671576" y="2954865"/>
            <a:ext cx="10848850" cy="3319567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B050"/>
                </a:solidFill>
              </a:rPr>
              <a:t>getJSON</a:t>
            </a:r>
            <a:r>
              <a:rPr lang="en-US" dirty="0">
                <a:solidFill>
                  <a:schemeClr val="tx1"/>
                </a:solidFill>
              </a:rPr>
              <a:t>(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 err="1">
                <a:solidFill>
                  <a:schemeClr val="accent2"/>
                </a:solidFill>
              </a:rPr>
              <a:t>data.json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1"/>
                </a:solidFill>
              </a:rPr>
              <a:t>function( data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$.each( data, function( key, </a:t>
            </a:r>
            <a:r>
              <a:rPr lang="en-US" dirty="0" err="1">
                <a:solidFill>
                  <a:schemeClr val="accent1"/>
                </a:solidFill>
              </a:rPr>
              <a:t>val</a:t>
            </a:r>
            <a:r>
              <a:rPr lang="en-US" dirty="0">
                <a:solidFill>
                  <a:schemeClr val="accent1"/>
                </a:solidFill>
              </a:rPr>
              <a:t>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for( </a:t>
            </a:r>
            <a:r>
              <a:rPr lang="en-US" dirty="0" err="1">
                <a:solidFill>
                  <a:schemeClr val="accent1"/>
                </a:solidFill>
              </a:rPr>
              <a:t>var</a:t>
            </a:r>
            <a:r>
              <a:rPr lang="en-US" dirty="0">
                <a:solidFill>
                  <a:schemeClr val="accent1"/>
                </a:solidFill>
              </a:rPr>
              <a:t> k = 0; k &lt; </a:t>
            </a:r>
            <a:r>
              <a:rPr lang="en-US" dirty="0" err="1">
                <a:solidFill>
                  <a:schemeClr val="accent1"/>
                </a:solidFill>
              </a:rPr>
              <a:t>val.length</a:t>
            </a:r>
            <a:r>
              <a:rPr lang="en-US" dirty="0">
                <a:solidFill>
                  <a:schemeClr val="accent1"/>
                </a:solidFill>
              </a:rPr>
              <a:t>; k++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	if( </a:t>
            </a:r>
            <a:r>
              <a:rPr lang="en-US" dirty="0" err="1">
                <a:solidFill>
                  <a:schemeClr val="accent1"/>
                </a:solidFill>
              </a:rPr>
              <a:t>val</a:t>
            </a:r>
            <a:r>
              <a:rPr lang="en-US" dirty="0">
                <a:solidFill>
                  <a:schemeClr val="accent1"/>
                </a:solidFill>
              </a:rPr>
              <a:t>[k] == tag )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		</a:t>
            </a:r>
            <a:r>
              <a:rPr lang="en-US" dirty="0" err="1">
                <a:solidFill>
                  <a:schemeClr val="accent1"/>
                </a:solidFill>
              </a:rPr>
              <a:t>console.log</a:t>
            </a:r>
            <a:r>
              <a:rPr lang="en-US" dirty="0">
                <a:solidFill>
                  <a:schemeClr val="accent1"/>
                </a:solidFill>
              </a:rPr>
              <a:t>( key );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	}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});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}</a:t>
            </a:r>
            <a:r>
              <a:rPr lang="en-US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B1B39E-B2FB-B143-9225-D6D5EF253123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Scanning JSON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76A7C10-F9C3-A24D-9AE0-3A85ECC0BE20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1433A0-58A2-0940-8D11-60AC48D93E10}"/>
              </a:ext>
            </a:extLst>
          </p:cNvPr>
          <p:cNvSpPr txBox="1"/>
          <p:nvPr/>
        </p:nvSpPr>
        <p:spPr>
          <a:xfrm>
            <a:off x="671576" y="2516561"/>
            <a:ext cx="11615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use JSONs to store related terms for element tags and retrieve them if a search matches one of its terms.</a:t>
            </a:r>
          </a:p>
        </p:txBody>
      </p:sp>
      <p:pic>
        <p:nvPicPr>
          <p:cNvPr id="19" name="Picture 2" descr="https://i.gyazo.com/7422d21df0c5078f04b9d2458ce32cdf.png">
            <a:extLst>
              <a:ext uri="{FF2B5EF4-FFF2-40B4-BE49-F238E27FC236}">
                <a16:creationId xmlns:a16="http://schemas.microsoft.com/office/drawing/2014/main" id="{91AF343B-45F2-A84F-B216-1F145396A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439" y="1210899"/>
            <a:ext cx="5281246" cy="124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7669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A6DFA7-2D9E-8645-82FB-1B698F7A822A}"/>
              </a:ext>
            </a:extLst>
          </p:cNvPr>
          <p:cNvSpPr txBox="1"/>
          <p:nvPr/>
        </p:nvSpPr>
        <p:spPr>
          <a:xfrm>
            <a:off x="340241" y="1318847"/>
            <a:ext cx="9976267" cy="6081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Introduction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Reading/Writing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JSON for Web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Session Storage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Accessing Stored Values Between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699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CF7D6D-0F7D-3141-A30F-C3ED2FED421E}"/>
              </a:ext>
            </a:extLst>
          </p:cNvPr>
          <p:cNvSpPr/>
          <p:nvPr/>
        </p:nvSpPr>
        <p:spPr>
          <a:xfrm>
            <a:off x="804710" y="1477433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 err="1">
                <a:solidFill>
                  <a:schemeClr val="accent1"/>
                </a:solidFill>
              </a:rPr>
              <a:t>sessionStorage.setItem</a:t>
            </a:r>
            <a:r>
              <a:rPr lang="en-US" dirty="0">
                <a:solidFill>
                  <a:schemeClr val="accent1"/>
                </a:solidFill>
              </a:rPr>
              <a:t>(”click-count”, 0)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818EF8-6B2A-E04F-B936-A8A5304E90BD}"/>
              </a:ext>
            </a:extLst>
          </p:cNvPr>
          <p:cNvSpPr txBox="1"/>
          <p:nvPr/>
        </p:nvSpPr>
        <p:spPr>
          <a:xfrm>
            <a:off x="755700" y="1016494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Store item </a:t>
            </a:r>
            <a:r>
              <a:rPr lang="en-US" sz="2000" b="1" i="1" dirty="0"/>
              <a:t>click-count</a:t>
            </a:r>
            <a:r>
              <a:rPr lang="en-US" sz="2000" i="1" dirty="0"/>
              <a:t> </a:t>
            </a:r>
            <a:r>
              <a:rPr lang="en-US" sz="2000" dirty="0"/>
              <a:t>with value 0</a:t>
            </a:r>
            <a:endParaRPr lang="en-US" sz="2000" i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EF4AD4-96F0-FB49-A70B-D5CAF4A99C3A}"/>
              </a:ext>
            </a:extLst>
          </p:cNvPr>
          <p:cNvSpPr/>
          <p:nvPr/>
        </p:nvSpPr>
        <p:spPr>
          <a:xfrm>
            <a:off x="804710" y="2812985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 err="1">
                <a:solidFill>
                  <a:schemeClr val="accent1"/>
                </a:solidFill>
              </a:rPr>
              <a:t>sessionStorage.getItem</a:t>
            </a:r>
            <a:r>
              <a:rPr lang="en-US" dirty="0">
                <a:solidFill>
                  <a:schemeClr val="accent1"/>
                </a:solidFill>
              </a:rPr>
              <a:t>(”click-count")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EAE65D-4822-5443-86B4-7A05B3CF2D45}"/>
              </a:ext>
            </a:extLst>
          </p:cNvPr>
          <p:cNvSpPr txBox="1"/>
          <p:nvPr/>
        </p:nvSpPr>
        <p:spPr>
          <a:xfrm>
            <a:off x="755700" y="2352046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Retrieve item </a:t>
            </a:r>
            <a:r>
              <a:rPr lang="en-US" sz="2000" b="1" i="1" dirty="0"/>
              <a:t>click-count</a:t>
            </a:r>
            <a:endParaRPr lang="en-US" sz="2000" i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C97DAE-F472-284F-858D-D97E5005FAEB}"/>
              </a:ext>
            </a:extLst>
          </p:cNvPr>
          <p:cNvSpPr/>
          <p:nvPr/>
        </p:nvSpPr>
        <p:spPr>
          <a:xfrm>
            <a:off x="853720" y="4148537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 err="1">
                <a:solidFill>
                  <a:schemeClr val="accent1"/>
                </a:solidFill>
              </a:rPr>
              <a:t>sessionStorage.getItem</a:t>
            </a:r>
            <a:r>
              <a:rPr lang="en-US" dirty="0">
                <a:solidFill>
                  <a:schemeClr val="accent1"/>
                </a:solidFill>
              </a:rPr>
              <a:t>(”click-count") != null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D549A5-301E-4547-AEFD-0B8D6439D33B}"/>
              </a:ext>
            </a:extLst>
          </p:cNvPr>
          <p:cNvSpPr txBox="1"/>
          <p:nvPr/>
        </p:nvSpPr>
        <p:spPr>
          <a:xfrm>
            <a:off x="804710" y="3687598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Check that item </a:t>
            </a:r>
            <a:r>
              <a:rPr lang="en-US" sz="2000" b="1" i="1" dirty="0"/>
              <a:t>click-count </a:t>
            </a:r>
            <a:r>
              <a:rPr lang="en-US" sz="2000" dirty="0"/>
              <a:t>is set</a:t>
            </a:r>
            <a:endParaRPr lang="en-US" sz="2000" i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0C3D1F0-9F96-A54E-8669-E5A8969D5B0D}"/>
              </a:ext>
            </a:extLst>
          </p:cNvPr>
          <p:cNvSpPr/>
          <p:nvPr/>
        </p:nvSpPr>
        <p:spPr>
          <a:xfrm>
            <a:off x="902730" y="5480934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 err="1">
                <a:solidFill>
                  <a:schemeClr val="accent1"/>
                </a:solidFill>
              </a:rPr>
              <a:t>sessionStorage.removeItem</a:t>
            </a:r>
            <a:r>
              <a:rPr lang="en-US" dirty="0">
                <a:solidFill>
                  <a:schemeClr val="accent1"/>
                </a:solidFill>
              </a:rPr>
              <a:t>(”click-count")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6A7DEA2-682C-6646-81A3-55DEE76C29B4}"/>
              </a:ext>
            </a:extLst>
          </p:cNvPr>
          <p:cNvSpPr txBox="1"/>
          <p:nvPr/>
        </p:nvSpPr>
        <p:spPr>
          <a:xfrm>
            <a:off x="853720" y="5019995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Clear item </a:t>
            </a:r>
            <a:r>
              <a:rPr lang="en-US" sz="2000" b="1" i="1" dirty="0"/>
              <a:t>click-count</a:t>
            </a:r>
            <a:endParaRPr lang="en-US" sz="20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BFA56D7-EC54-E141-98A4-426384BB2C23}"/>
              </a:ext>
            </a:extLst>
          </p:cNvPr>
          <p:cNvSpPr txBox="1"/>
          <p:nvPr/>
        </p:nvSpPr>
        <p:spPr>
          <a:xfrm>
            <a:off x="2879783" y="10633"/>
            <a:ext cx="6122332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Session Storage Library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FE96AC-005E-644C-A94F-5EED6A05D533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796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6CBB46-B239-0843-BF9B-893A5FC25863}"/>
              </a:ext>
            </a:extLst>
          </p:cNvPr>
          <p:cNvSpPr/>
          <p:nvPr/>
        </p:nvSpPr>
        <p:spPr>
          <a:xfrm>
            <a:off x="804710" y="1928727"/>
            <a:ext cx="10582579" cy="365145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accent2"/>
                </a:solidFill>
              </a:rPr>
              <a:t>‘body’</a:t>
            </a:r>
            <a:r>
              <a:rPr lang="en-US" dirty="0">
                <a:solidFill>
                  <a:schemeClr val="tx1"/>
                </a:solidFill>
              </a:rPr>
              <a:t>).</a:t>
            </a:r>
            <a:r>
              <a:rPr lang="en-US" dirty="0">
                <a:solidFill>
                  <a:srgbClr val="00B050"/>
                </a:solidFill>
              </a:rPr>
              <a:t>click</a:t>
            </a:r>
            <a:r>
              <a:rPr lang="en-US" dirty="0">
                <a:solidFill>
                  <a:schemeClr val="tx1"/>
                </a:solidFill>
              </a:rPr>
              <a:t>( function () {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2"/>
            <a:r>
              <a:rPr lang="en-US" dirty="0">
                <a:solidFill>
                  <a:schemeClr val="tx1"/>
                </a:solidFill>
              </a:rPr>
              <a:t>if ( </a:t>
            </a:r>
            <a:r>
              <a:rPr lang="en-US" dirty="0" err="1">
                <a:solidFill>
                  <a:schemeClr val="accent1"/>
                </a:solidFill>
              </a:rPr>
              <a:t>sessionStorage.getItem</a:t>
            </a:r>
            <a:r>
              <a:rPr lang="en-US" dirty="0">
                <a:solidFill>
                  <a:schemeClr val="accent1"/>
                </a:solidFill>
              </a:rPr>
              <a:t>(”click-count”) != null </a:t>
            </a:r>
            <a:r>
              <a:rPr lang="en-US" dirty="0">
                <a:solidFill>
                  <a:schemeClr val="tx1"/>
                </a:solidFill>
              </a:rPr>
              <a:t>) {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tx1"/>
                </a:solidFill>
              </a:rPr>
              <a:t>var</a:t>
            </a:r>
            <a:r>
              <a:rPr lang="en-US" dirty="0">
                <a:solidFill>
                  <a:schemeClr val="tx1"/>
                </a:solidFill>
              </a:rPr>
              <a:t> count = </a:t>
            </a:r>
            <a:r>
              <a:rPr lang="en-US" dirty="0" err="1">
                <a:solidFill>
                  <a:schemeClr val="accent1"/>
                </a:solidFill>
              </a:rPr>
              <a:t>sessionStorage.getItem</a:t>
            </a:r>
            <a:r>
              <a:rPr lang="en-US" dirty="0">
                <a:solidFill>
                  <a:schemeClr val="accent1"/>
                </a:solidFill>
              </a:rPr>
              <a:t>(”click-count”)</a:t>
            </a:r>
            <a:r>
              <a:rPr lang="en-US" dirty="0">
                <a:solidFill>
                  <a:schemeClr val="tx1"/>
                </a:solidFill>
              </a:rPr>
              <a:t>;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sessionStorage.setItem</a:t>
            </a:r>
            <a:r>
              <a:rPr lang="en-US" dirty="0">
                <a:solidFill>
                  <a:schemeClr val="accent1"/>
                </a:solidFill>
              </a:rPr>
              <a:t>(”click-count”, count++)</a:t>
            </a:r>
            <a:r>
              <a:rPr lang="en-US" dirty="0">
                <a:solidFill>
                  <a:schemeClr val="tx1"/>
                </a:solidFill>
              </a:rPr>
              <a:t>;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}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else {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sessionStorage.setItem</a:t>
            </a:r>
            <a:r>
              <a:rPr lang="en-US" dirty="0">
                <a:solidFill>
                  <a:schemeClr val="accent1"/>
                </a:solidFill>
              </a:rPr>
              <a:t>(“click-count”, 0)</a:t>
            </a:r>
            <a:r>
              <a:rPr lang="en-US" dirty="0">
                <a:solidFill>
                  <a:schemeClr val="tx1"/>
                </a:solidFill>
              </a:rPr>
              <a:t>;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}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>
                <a:solidFill>
                  <a:schemeClr val="tx1"/>
                </a:solidFill>
              </a:rPr>
              <a:t>});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B26B20-4324-2E48-89E7-EAEF318082B3}"/>
              </a:ext>
            </a:extLst>
          </p:cNvPr>
          <p:cNvSpPr txBox="1"/>
          <p:nvPr/>
        </p:nvSpPr>
        <p:spPr>
          <a:xfrm>
            <a:off x="755700" y="1526403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Keeping track of clicks with </a:t>
            </a:r>
            <a:r>
              <a:rPr lang="en-US" sz="2000" dirty="0" err="1"/>
              <a:t>sessionStorage</a:t>
            </a:r>
            <a:r>
              <a:rPr lang="en-US" sz="2000" dirty="0"/>
              <a:t>:</a:t>
            </a:r>
            <a:endParaRPr lang="en-US" sz="20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E18004-9EBD-7E44-9C89-6CFBFF077857}"/>
              </a:ext>
            </a:extLst>
          </p:cNvPr>
          <p:cNvSpPr txBox="1"/>
          <p:nvPr/>
        </p:nvSpPr>
        <p:spPr>
          <a:xfrm>
            <a:off x="2879783" y="10633"/>
            <a:ext cx="6122332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Session Storage Library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45A12B7-F5A2-0E4A-8E56-1736BDA0E018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6011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0361FF-C94D-9646-8EB6-004A31677BC5}"/>
              </a:ext>
            </a:extLst>
          </p:cNvPr>
          <p:cNvSpPr txBox="1"/>
          <p:nvPr/>
        </p:nvSpPr>
        <p:spPr>
          <a:xfrm>
            <a:off x="765907" y="645974"/>
            <a:ext cx="10579036" cy="5390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What is </a:t>
            </a:r>
            <a:r>
              <a:rPr lang="en-US" sz="2400" b="1" dirty="0" err="1"/>
              <a:t>sessionStorage</a:t>
            </a:r>
            <a:r>
              <a:rPr lang="en-US" sz="2400" b="1" dirty="0"/>
              <a:t>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 simple way of storing values in JavaScript for repetitive use.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Optimal use is when wanting to share values between pages.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>
              <a:lnSpc>
                <a:spcPct val="150000"/>
              </a:lnSpc>
            </a:pPr>
            <a:r>
              <a:rPr lang="en-US" sz="2400" b="1" dirty="0"/>
              <a:t>Why can’t I use a global variable instead?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Global variables are reset each time the page is reloaded.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err="1"/>
              <a:t>sessionStorage</a:t>
            </a:r>
            <a:r>
              <a:rPr lang="en-US" sz="2400" dirty="0"/>
              <a:t> values are saved in the browser’s cache and are not cleared until either: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browser’s cache is cleared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browser is closed. </a:t>
            </a:r>
          </a:p>
        </p:txBody>
      </p:sp>
    </p:spTree>
    <p:extLst>
      <p:ext uri="{BB962C8B-B14F-4D97-AF65-F5344CB8AC3E}">
        <p14:creationId xmlns:p14="http://schemas.microsoft.com/office/powerpoint/2010/main" val="111576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6DE16E-CE05-BD41-876C-87300F3C42F2}"/>
              </a:ext>
            </a:extLst>
          </p:cNvPr>
          <p:cNvSpPr txBox="1"/>
          <p:nvPr/>
        </p:nvSpPr>
        <p:spPr>
          <a:xfrm>
            <a:off x="340241" y="1318847"/>
            <a:ext cx="9976267" cy="6081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Introduction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Reading/Writing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JSON for Web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Session Storage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Accessing Stored Values Between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6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1318847"/>
            <a:ext cx="9976267" cy="6081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Introduction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Reading/Writing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JSON for Web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Session Storage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Accessing Stored Values Between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525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54D2FEA-EB0C-EA4E-8338-D140FC62D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87" y="211868"/>
            <a:ext cx="10691625" cy="6434264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56250C-8E8D-3047-A084-7DAC6B02D782}"/>
              </a:ext>
            </a:extLst>
          </p:cNvPr>
          <p:cNvCxnSpPr>
            <a:cxnSpLocks/>
          </p:cNvCxnSpPr>
          <p:nvPr/>
        </p:nvCxnSpPr>
        <p:spPr>
          <a:xfrm flipV="1">
            <a:off x="9090837" y="1180214"/>
            <a:ext cx="350875" cy="3189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832775D-3DB4-5146-8726-C0CF02F2EC77}"/>
              </a:ext>
            </a:extLst>
          </p:cNvPr>
          <p:cNvSpPr txBox="1"/>
          <p:nvPr/>
        </p:nvSpPr>
        <p:spPr>
          <a:xfrm>
            <a:off x="7783033" y="1499191"/>
            <a:ext cx="1845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Color Storage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814BBEDE-E57C-3A42-B6F9-56EB0A58381D}"/>
              </a:ext>
            </a:extLst>
          </p:cNvPr>
          <p:cNvSpPr/>
          <p:nvPr/>
        </p:nvSpPr>
        <p:spPr>
          <a:xfrm>
            <a:off x="9091901" y="793352"/>
            <a:ext cx="1659225" cy="371322"/>
          </a:xfrm>
          <a:prstGeom prst="frame">
            <a:avLst>
              <a:gd name="adj1" fmla="val 302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9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8E1F49-877F-1B4D-80EF-D9827A4E6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48" y="192423"/>
            <a:ext cx="4870590" cy="6102052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389BC1-3527-3044-9A11-60C6FBD4C1F7}"/>
              </a:ext>
            </a:extLst>
          </p:cNvPr>
          <p:cNvCxnSpPr>
            <a:cxnSpLocks/>
          </p:cNvCxnSpPr>
          <p:nvPr/>
        </p:nvCxnSpPr>
        <p:spPr>
          <a:xfrm>
            <a:off x="5901070" y="393405"/>
            <a:ext cx="0" cy="135033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6ACADC2-C477-704A-9104-02BABA4AF106}"/>
              </a:ext>
            </a:extLst>
          </p:cNvPr>
          <p:cNvCxnSpPr>
            <a:cxnSpLocks/>
          </p:cNvCxnSpPr>
          <p:nvPr/>
        </p:nvCxnSpPr>
        <p:spPr>
          <a:xfrm>
            <a:off x="5901070" y="1893114"/>
            <a:ext cx="0" cy="153588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2102245-56E3-9C4B-9649-3D08A9BE2243}"/>
              </a:ext>
            </a:extLst>
          </p:cNvPr>
          <p:cNvCxnSpPr>
            <a:cxnSpLocks/>
          </p:cNvCxnSpPr>
          <p:nvPr/>
        </p:nvCxnSpPr>
        <p:spPr>
          <a:xfrm>
            <a:off x="5901070" y="4491001"/>
            <a:ext cx="0" cy="793379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E112409-3F10-434E-958A-DD9FDD8E115C}"/>
              </a:ext>
            </a:extLst>
          </p:cNvPr>
          <p:cNvCxnSpPr>
            <a:cxnSpLocks/>
          </p:cNvCxnSpPr>
          <p:nvPr/>
        </p:nvCxnSpPr>
        <p:spPr>
          <a:xfrm>
            <a:off x="5901070" y="5366415"/>
            <a:ext cx="0" cy="793379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26EBF28-5237-A141-B174-A4FCB2B2A5C4}"/>
              </a:ext>
            </a:extLst>
          </p:cNvPr>
          <p:cNvSpPr txBox="1"/>
          <p:nvPr/>
        </p:nvSpPr>
        <p:spPr>
          <a:xfrm>
            <a:off x="6290931" y="540799"/>
            <a:ext cx="2551809" cy="1055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1"/>
                </a:solidFill>
              </a:rPr>
              <a:t>Instantiate Variables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1"/>
                </a:solidFill>
              </a:rPr>
              <a:t>Set </a:t>
            </a:r>
            <a:r>
              <a:rPr lang="en-US" sz="2200" dirty="0" err="1">
                <a:solidFill>
                  <a:schemeClr val="accent1"/>
                </a:solidFill>
              </a:rPr>
              <a:t>sessionStorage</a:t>
            </a:r>
            <a:endParaRPr lang="en-US" sz="2200" dirty="0">
              <a:solidFill>
                <a:schemeClr val="accent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A0421B-52F3-554A-B320-3A9C026D0024}"/>
              </a:ext>
            </a:extLst>
          </p:cNvPr>
          <p:cNvSpPr txBox="1"/>
          <p:nvPr/>
        </p:nvSpPr>
        <p:spPr>
          <a:xfrm>
            <a:off x="6290931" y="2345251"/>
            <a:ext cx="4118342" cy="54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2"/>
                </a:solidFill>
              </a:rPr>
              <a:t>Create Color Selector on </a:t>
            </a:r>
            <a:r>
              <a:rPr lang="en-US" sz="2200" dirty="0" err="1">
                <a:solidFill>
                  <a:schemeClr val="accent2"/>
                </a:solidFill>
              </a:rPr>
              <a:t>Statrtup</a:t>
            </a:r>
            <a:endParaRPr lang="en-US" sz="2200" dirty="0">
              <a:solidFill>
                <a:schemeClr val="accent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6EFF8B-E634-0748-A39A-572450209FD2}"/>
              </a:ext>
            </a:extLst>
          </p:cNvPr>
          <p:cNvSpPr txBox="1"/>
          <p:nvPr/>
        </p:nvSpPr>
        <p:spPr>
          <a:xfrm>
            <a:off x="6290930" y="4592567"/>
            <a:ext cx="5338407" cy="54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solidFill>
                  <a:schemeClr val="accent6"/>
                </a:solidFill>
              </a:rPr>
              <a:t>Update Color (Color Selector Event Handler)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2492C3-A816-A44E-BAD3-5CB214640752}"/>
              </a:ext>
            </a:extLst>
          </p:cNvPr>
          <p:cNvSpPr txBox="1"/>
          <p:nvPr/>
        </p:nvSpPr>
        <p:spPr>
          <a:xfrm>
            <a:off x="6290930" y="5448073"/>
            <a:ext cx="5022103" cy="547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solidFill>
                  <a:srgbClr val="7030A0"/>
                </a:solidFill>
              </a:rPr>
              <a:t>Reset Color (Reset Button Event Handler)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7532573-B445-274C-B828-5C61828C83AA}"/>
              </a:ext>
            </a:extLst>
          </p:cNvPr>
          <p:cNvCxnSpPr>
            <a:cxnSpLocks/>
          </p:cNvCxnSpPr>
          <p:nvPr/>
        </p:nvCxnSpPr>
        <p:spPr>
          <a:xfrm>
            <a:off x="925902" y="1834499"/>
            <a:ext cx="4361206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5529188-A078-964A-AD15-DBB8BFD01B8F}"/>
              </a:ext>
            </a:extLst>
          </p:cNvPr>
          <p:cNvCxnSpPr>
            <a:cxnSpLocks/>
          </p:cNvCxnSpPr>
          <p:nvPr/>
        </p:nvCxnSpPr>
        <p:spPr>
          <a:xfrm>
            <a:off x="902455" y="4378407"/>
            <a:ext cx="4361206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0438DA-2809-E84C-9883-0372EB616D0D}"/>
              </a:ext>
            </a:extLst>
          </p:cNvPr>
          <p:cNvCxnSpPr>
            <a:cxnSpLocks/>
          </p:cNvCxnSpPr>
          <p:nvPr/>
        </p:nvCxnSpPr>
        <p:spPr>
          <a:xfrm>
            <a:off x="902455" y="5348668"/>
            <a:ext cx="4361206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306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8E1F49-877F-1B4D-80EF-D9827A4E6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48" y="192423"/>
            <a:ext cx="4870590" cy="610205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26EBF28-5237-A141-B174-A4FCB2B2A5C4}"/>
              </a:ext>
            </a:extLst>
          </p:cNvPr>
          <p:cNvSpPr txBox="1"/>
          <p:nvPr/>
        </p:nvSpPr>
        <p:spPr>
          <a:xfrm>
            <a:off x="6597566" y="2461043"/>
            <a:ext cx="404698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If shared between HTML pages, each page can access </a:t>
            </a:r>
            <a:r>
              <a:rPr lang="en-US" sz="2000" dirty="0" err="1"/>
              <a:t>bg_color</a:t>
            </a:r>
            <a:r>
              <a:rPr lang="en-US" sz="2000" dirty="0"/>
              <a:t> variable</a:t>
            </a:r>
          </a:p>
        </p:txBody>
      </p:sp>
    </p:spTree>
    <p:extLst>
      <p:ext uri="{BB962C8B-B14F-4D97-AF65-F5344CB8AC3E}">
        <p14:creationId xmlns:p14="http://schemas.microsoft.com/office/powerpoint/2010/main" val="370228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5106B-73EB-C647-8033-9D3B515D0A4A}"/>
              </a:ext>
            </a:extLst>
          </p:cNvPr>
          <p:cNvSpPr txBox="1"/>
          <p:nvPr/>
        </p:nvSpPr>
        <p:spPr>
          <a:xfrm>
            <a:off x="536954" y="1318963"/>
            <a:ext cx="10579395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Use JSONs to create searchable keywords for HTML elements.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Use </a:t>
            </a:r>
            <a:r>
              <a:rPr lang="en-US" sz="2000" dirty="0" err="1"/>
              <a:t>JQuery</a:t>
            </a:r>
            <a:r>
              <a:rPr lang="en-US" sz="2000" dirty="0"/>
              <a:t> to toggle between elements of keywords similar to was inputted in a </a:t>
            </a:r>
            <a:r>
              <a:rPr lang="en-US" sz="2000" dirty="0" err="1"/>
              <a:t>searchbar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Store values from your site into a JSON and have </a:t>
            </a:r>
            <a:r>
              <a:rPr lang="en-US" sz="2000" dirty="0" err="1"/>
              <a:t>JQuery</a:t>
            </a:r>
            <a:r>
              <a:rPr lang="en-US" sz="2000" dirty="0"/>
              <a:t> load them </a:t>
            </a:r>
            <a:r>
              <a:rPr lang="en-US" sz="2000"/>
              <a:t>on startup.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94F54C-1E8E-2A42-949E-FCB93D216F68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770EB9-BFA4-8642-AAED-9AFBB6D92EB7}"/>
              </a:ext>
            </a:extLst>
          </p:cNvPr>
          <p:cNvCxnSpPr>
            <a:cxnSpLocks/>
          </p:cNvCxnSpPr>
          <p:nvPr/>
        </p:nvCxnSpPr>
        <p:spPr>
          <a:xfrm>
            <a:off x="595560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599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7E96AE-E09B-40E0-8966-5104069C1F43}"/>
              </a:ext>
            </a:extLst>
          </p:cNvPr>
          <p:cNvSpPr txBox="1"/>
          <p:nvPr/>
        </p:nvSpPr>
        <p:spPr>
          <a:xfrm>
            <a:off x="4490305" y="3105834"/>
            <a:ext cx="3211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2606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BE9E8F-52B2-4896-AC69-2155ADF6ED85}"/>
              </a:ext>
            </a:extLst>
          </p:cNvPr>
          <p:cNvSpPr txBox="1"/>
          <p:nvPr/>
        </p:nvSpPr>
        <p:spPr>
          <a:xfrm>
            <a:off x="4299506" y="1201615"/>
            <a:ext cx="3592987" cy="4050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400" b="1" dirty="0"/>
              <a:t>J</a:t>
            </a:r>
            <a:r>
              <a:rPr lang="en-US" sz="4400" dirty="0"/>
              <a:t> A V A</a:t>
            </a:r>
          </a:p>
          <a:p>
            <a:pPr>
              <a:lnSpc>
                <a:spcPct val="150000"/>
              </a:lnSpc>
            </a:pPr>
            <a:r>
              <a:rPr lang="en-US" sz="4400" b="1" dirty="0"/>
              <a:t>S</a:t>
            </a:r>
            <a:r>
              <a:rPr lang="en-US" sz="4400" dirty="0"/>
              <a:t> C R I P T</a:t>
            </a:r>
            <a:br>
              <a:rPr lang="en-US" sz="4400" dirty="0"/>
            </a:br>
            <a:r>
              <a:rPr lang="en-US" sz="4400" b="1" dirty="0"/>
              <a:t>O</a:t>
            </a:r>
            <a:r>
              <a:rPr lang="en-US" sz="4400" dirty="0"/>
              <a:t> B J E C T</a:t>
            </a:r>
          </a:p>
          <a:p>
            <a:pPr>
              <a:lnSpc>
                <a:spcPct val="150000"/>
              </a:lnSpc>
            </a:pPr>
            <a:r>
              <a:rPr lang="en-US" sz="4400" b="1" dirty="0"/>
              <a:t>N</a:t>
            </a:r>
            <a:r>
              <a:rPr lang="en-US" sz="4400" dirty="0"/>
              <a:t> O T A T I O N</a:t>
            </a:r>
          </a:p>
        </p:txBody>
      </p:sp>
    </p:spTree>
    <p:extLst>
      <p:ext uri="{BB962C8B-B14F-4D97-AF65-F5344CB8AC3E}">
        <p14:creationId xmlns:p14="http://schemas.microsoft.com/office/powerpoint/2010/main" val="856097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2" name="Picture 2" descr="https://i.gyazo.com/c01a6f85b33cca6f73f033483ec19a66.png">
            <a:extLst>
              <a:ext uri="{FF2B5EF4-FFF2-40B4-BE49-F238E27FC236}">
                <a16:creationId xmlns:a16="http://schemas.microsoft.com/office/drawing/2014/main" id="{BDFC266D-0259-4D51-B4A5-833CC3B32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7382" y="812987"/>
            <a:ext cx="4966921" cy="474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4FC3E5-61FD-6E46-99DE-EDC669C77609}"/>
              </a:ext>
            </a:extLst>
          </p:cNvPr>
          <p:cNvSpPr txBox="1"/>
          <p:nvPr/>
        </p:nvSpPr>
        <p:spPr>
          <a:xfrm>
            <a:off x="4880403" y="5644903"/>
            <a:ext cx="641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Example of a JSON</a:t>
            </a:r>
          </a:p>
        </p:txBody>
      </p:sp>
    </p:spTree>
    <p:extLst>
      <p:ext uri="{BB962C8B-B14F-4D97-AF65-F5344CB8AC3E}">
        <p14:creationId xmlns:p14="http://schemas.microsoft.com/office/powerpoint/2010/main" val="2244546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34D0E2-445F-FA48-BBC5-671B29BC17DB}"/>
              </a:ext>
            </a:extLst>
          </p:cNvPr>
          <p:cNvSpPr txBox="1"/>
          <p:nvPr/>
        </p:nvSpPr>
        <p:spPr>
          <a:xfrm>
            <a:off x="340241" y="1318847"/>
            <a:ext cx="9976267" cy="6081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Introduction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Reading/Writing to JSONs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JSON for Web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Session Storage Overview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Accessing Stored Values Between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37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A2C1C0-8042-6F44-ABD2-F56AB7AEB905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Opening JSON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8F7F21-DAD4-264B-BD60-28D4ABA0D1D2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7FD67CE-6B86-4A4E-B26D-77EF3D05EAE6}"/>
              </a:ext>
            </a:extLst>
          </p:cNvPr>
          <p:cNvSpPr/>
          <p:nvPr/>
        </p:nvSpPr>
        <p:spPr>
          <a:xfrm>
            <a:off x="804710" y="2016695"/>
            <a:ext cx="10582579" cy="71391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chemeClr val="accent1"/>
                </a:solidFill>
              </a:rPr>
              <a:t>$.</a:t>
            </a:r>
            <a:r>
              <a:rPr lang="en-US" dirty="0" err="1">
                <a:solidFill>
                  <a:schemeClr val="accent1"/>
                </a:solidFill>
              </a:rPr>
              <a:t>getJSON</a:t>
            </a:r>
            <a:r>
              <a:rPr lang="en-US" dirty="0">
                <a:solidFill>
                  <a:schemeClr val="accent1"/>
                </a:solidFill>
              </a:rPr>
              <a:t>( “</a:t>
            </a:r>
            <a:r>
              <a:rPr lang="en-US" dirty="0" err="1">
                <a:solidFill>
                  <a:schemeClr val="accent1"/>
                </a:solidFill>
              </a:rPr>
              <a:t>data.json</a:t>
            </a:r>
            <a:r>
              <a:rPr lang="en-US" dirty="0">
                <a:solidFill>
                  <a:schemeClr val="accent1"/>
                </a:solidFill>
              </a:rPr>
              <a:t>", function( data ) {} 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9122C9-3F26-934B-BED8-000C4A7E6280}"/>
              </a:ext>
            </a:extLst>
          </p:cNvPr>
          <p:cNvSpPr txBox="1"/>
          <p:nvPr/>
        </p:nvSpPr>
        <p:spPr>
          <a:xfrm>
            <a:off x="755700" y="1555756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Parses the file ‘</a:t>
            </a:r>
            <a:r>
              <a:rPr lang="en-US" sz="2000" i="1" dirty="0" err="1"/>
              <a:t>data.json</a:t>
            </a:r>
            <a:r>
              <a:rPr lang="en-US" sz="2000" dirty="0"/>
              <a:t>’ and stores the resulting object in variable </a:t>
            </a:r>
            <a:r>
              <a:rPr lang="en-US" sz="2000" i="1" dirty="0"/>
              <a:t>data</a:t>
            </a:r>
            <a:r>
              <a:rPr lang="en-US" sz="20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03191B-C7AE-0C46-934F-6977ED82DCB6}"/>
              </a:ext>
            </a:extLst>
          </p:cNvPr>
          <p:cNvSpPr txBox="1"/>
          <p:nvPr/>
        </p:nvSpPr>
        <p:spPr>
          <a:xfrm>
            <a:off x="804710" y="3126176"/>
            <a:ext cx="99762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Robust: if ‘</a:t>
            </a:r>
            <a:r>
              <a:rPr lang="en-US" sz="2000" dirty="0" err="1"/>
              <a:t>data.json</a:t>
            </a:r>
            <a:r>
              <a:rPr lang="en-US" sz="2000" dirty="0"/>
              <a:t>’ is located and can be opened, function(data) is called. Otherwise </a:t>
            </a:r>
            <a:r>
              <a:rPr lang="en-US" sz="2000" dirty="0" err="1"/>
              <a:t>getJSON</a:t>
            </a:r>
            <a:r>
              <a:rPr lang="en-US" sz="2000" dirty="0"/>
              <a:t>() terminates and passes over function(data).</a:t>
            </a:r>
          </a:p>
        </p:txBody>
      </p:sp>
    </p:spTree>
    <p:extLst>
      <p:ext uri="{BB962C8B-B14F-4D97-AF65-F5344CB8AC3E}">
        <p14:creationId xmlns:p14="http://schemas.microsoft.com/office/powerpoint/2010/main" val="186255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pic>
        <p:nvPicPr>
          <p:cNvPr id="10" name="Picture 2" descr="https://i.gyazo.com/c01a6f85b33cca6f73f033483ec19a66.png">
            <a:extLst>
              <a:ext uri="{FF2B5EF4-FFF2-40B4-BE49-F238E27FC236}">
                <a16:creationId xmlns:a16="http://schemas.microsoft.com/office/drawing/2014/main" id="{A3443904-91C1-4731-AC4D-C25B897F4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75" y="1794819"/>
            <a:ext cx="3889757" cy="371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A2C1C0-8042-6F44-ABD2-F56AB7AEB905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Reading JSON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8F7F21-DAD4-264B-BD60-28D4ABA0D1D2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7FD67CE-6B86-4A4E-B26D-77EF3D05EAE6}"/>
              </a:ext>
            </a:extLst>
          </p:cNvPr>
          <p:cNvSpPr/>
          <p:nvPr/>
        </p:nvSpPr>
        <p:spPr>
          <a:xfrm>
            <a:off x="4736122" y="1794819"/>
            <a:ext cx="6784303" cy="372556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B050"/>
                </a:solidFill>
              </a:rPr>
              <a:t>getJSON</a:t>
            </a:r>
            <a:r>
              <a:rPr lang="en-US" dirty="0">
                <a:solidFill>
                  <a:schemeClr val="tx1"/>
                </a:solidFill>
              </a:rPr>
              <a:t>(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 err="1">
                <a:solidFill>
                  <a:schemeClr val="accent2"/>
                </a:solidFill>
              </a:rPr>
              <a:t>data.json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1"/>
                </a:solidFill>
              </a:rPr>
              <a:t>function( data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var</a:t>
            </a:r>
            <a:r>
              <a:rPr lang="en-US" dirty="0">
                <a:solidFill>
                  <a:schemeClr val="accent1"/>
                </a:solidFill>
              </a:rPr>
              <a:t> name = 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fname</a:t>
            </a:r>
            <a:r>
              <a:rPr lang="en-US" dirty="0">
                <a:solidFill>
                  <a:schemeClr val="accent1"/>
                </a:solidFill>
              </a:rPr>
              <a:t>”];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name += “ “;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name = 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lname</a:t>
            </a:r>
            <a:r>
              <a:rPr lang="en-US" dirty="0">
                <a:solidFill>
                  <a:schemeClr val="accent1"/>
                </a:solidFill>
              </a:rPr>
              <a:t>”];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console.log</a:t>
            </a:r>
            <a:r>
              <a:rPr lang="en-US" dirty="0">
                <a:solidFill>
                  <a:schemeClr val="accent1"/>
                </a:solidFill>
              </a:rPr>
              <a:t>(name);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}</a:t>
            </a:r>
            <a:r>
              <a:rPr lang="en-US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0B3509-8FB9-9046-9889-E086C5156B61}"/>
              </a:ext>
            </a:extLst>
          </p:cNvPr>
          <p:cNvSpPr txBox="1"/>
          <p:nvPr/>
        </p:nvSpPr>
        <p:spPr>
          <a:xfrm>
            <a:off x="671575" y="1315555"/>
            <a:ext cx="997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What is printed as a result of running the code?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ECC0B6-576E-FB44-A7D4-113A41A8F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088" y="4267200"/>
            <a:ext cx="2220337" cy="222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63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https://i.gyazo.com/c01a6f85b33cca6f73f033483ec19a66.png">
            <a:extLst>
              <a:ext uri="{FF2B5EF4-FFF2-40B4-BE49-F238E27FC236}">
                <a16:creationId xmlns:a16="http://schemas.microsoft.com/office/drawing/2014/main" id="{02B42047-6C72-624A-81C8-E67AEE3A6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75" y="1794819"/>
            <a:ext cx="3889757" cy="371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B00507-39F6-43DD-9335-7DEAFCDAE714}"/>
              </a:ext>
            </a:extLst>
          </p:cNvPr>
          <p:cNvSpPr/>
          <p:nvPr/>
        </p:nvSpPr>
        <p:spPr>
          <a:xfrm>
            <a:off x="1277816" y="3178290"/>
            <a:ext cx="3130062" cy="14399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ADB57A-1EE5-49F2-B160-280AC7DB4E50}"/>
              </a:ext>
            </a:extLst>
          </p:cNvPr>
          <p:cNvSpPr/>
          <p:nvPr/>
        </p:nvSpPr>
        <p:spPr>
          <a:xfrm>
            <a:off x="879232" y="2942492"/>
            <a:ext cx="3634152" cy="1910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918B66-E552-4CD4-B667-E9D7FC814748}"/>
              </a:ext>
            </a:extLst>
          </p:cNvPr>
          <p:cNvSpPr txBox="1"/>
          <p:nvPr/>
        </p:nvSpPr>
        <p:spPr>
          <a:xfrm>
            <a:off x="3711326" y="4339976"/>
            <a:ext cx="118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73044F-9E1B-4496-AC17-EE2B802EEABD}"/>
              </a:ext>
            </a:extLst>
          </p:cNvPr>
          <p:cNvSpPr txBox="1"/>
          <p:nvPr/>
        </p:nvSpPr>
        <p:spPr>
          <a:xfrm>
            <a:off x="3970280" y="4567316"/>
            <a:ext cx="118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array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F76748-E7DE-2943-90C1-1E0AFA13453D}"/>
              </a:ext>
            </a:extLst>
          </p:cNvPr>
          <p:cNvSpPr/>
          <p:nvPr/>
        </p:nvSpPr>
        <p:spPr>
          <a:xfrm>
            <a:off x="4736122" y="1794819"/>
            <a:ext cx="6784303" cy="372556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B050"/>
                </a:solidFill>
              </a:rPr>
              <a:t>getJSON</a:t>
            </a:r>
            <a:r>
              <a:rPr lang="en-US" dirty="0">
                <a:solidFill>
                  <a:schemeClr val="tx1"/>
                </a:solidFill>
              </a:rPr>
              <a:t>(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 err="1">
                <a:solidFill>
                  <a:schemeClr val="accent2"/>
                </a:solidFill>
              </a:rPr>
              <a:t>data.json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1"/>
                </a:solidFill>
              </a:rPr>
              <a:t>function( data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var</a:t>
            </a:r>
            <a:r>
              <a:rPr lang="en-US" dirty="0">
                <a:solidFill>
                  <a:schemeClr val="accent1"/>
                </a:solidFill>
              </a:rPr>
              <a:t> name = 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fname</a:t>
            </a:r>
            <a:r>
              <a:rPr lang="en-US" dirty="0">
                <a:solidFill>
                  <a:schemeClr val="accent1"/>
                </a:solidFill>
              </a:rPr>
              <a:t>”];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name += “ “;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name = 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lname</a:t>
            </a:r>
            <a:r>
              <a:rPr lang="en-US" dirty="0">
                <a:solidFill>
                  <a:schemeClr val="accent1"/>
                </a:solidFill>
              </a:rPr>
              <a:t>”];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</a:t>
            </a:r>
            <a:r>
              <a:rPr lang="en-US" dirty="0" err="1">
                <a:solidFill>
                  <a:schemeClr val="accent1"/>
                </a:solidFill>
              </a:rPr>
              <a:t>console.log</a:t>
            </a:r>
            <a:r>
              <a:rPr lang="en-US" dirty="0">
                <a:solidFill>
                  <a:schemeClr val="accent1"/>
                </a:solidFill>
              </a:rPr>
              <a:t>(name);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}</a:t>
            </a:r>
            <a:r>
              <a:rPr lang="en-US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6CBFC1-1F5A-954A-9E52-69410E05EDE3}"/>
              </a:ext>
            </a:extLst>
          </p:cNvPr>
          <p:cNvSpPr txBox="1"/>
          <p:nvPr/>
        </p:nvSpPr>
        <p:spPr>
          <a:xfrm>
            <a:off x="671575" y="1315555"/>
            <a:ext cx="10465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‘</a:t>
            </a:r>
            <a:r>
              <a:rPr lang="en-US" sz="2000" i="1" dirty="0"/>
              <a:t>customer</a:t>
            </a:r>
            <a:r>
              <a:rPr lang="en-US" sz="2000" dirty="0"/>
              <a:t>’ field is an array of objects, which is why we access the [0] index before [“</a:t>
            </a:r>
            <a:r>
              <a:rPr lang="en-US" sz="2000" dirty="0" err="1"/>
              <a:t>fname</a:t>
            </a:r>
            <a:r>
              <a:rPr lang="en-US" sz="2000" dirty="0"/>
              <a:t>”]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BE6581-6FE4-B64B-A859-0F25A54EC533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Reading JSON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7920AE-4A12-6B46-AB93-1F3C3E06B7ED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81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https://i.gyazo.com/c01a6f85b33cca6f73f033483ec19a66.png">
            <a:extLst>
              <a:ext uri="{FF2B5EF4-FFF2-40B4-BE49-F238E27FC236}">
                <a16:creationId xmlns:a16="http://schemas.microsoft.com/office/drawing/2014/main" id="{02B42047-6C72-624A-81C8-E67AEE3A6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75" y="1794819"/>
            <a:ext cx="3889757" cy="371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11 | Data Parsing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B00507-39F6-43DD-9335-7DEAFCDAE714}"/>
              </a:ext>
            </a:extLst>
          </p:cNvPr>
          <p:cNvSpPr/>
          <p:nvPr/>
        </p:nvSpPr>
        <p:spPr>
          <a:xfrm>
            <a:off x="1277816" y="3178290"/>
            <a:ext cx="3130062" cy="143997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ADB57A-1EE5-49F2-B160-280AC7DB4E50}"/>
              </a:ext>
            </a:extLst>
          </p:cNvPr>
          <p:cNvSpPr/>
          <p:nvPr/>
        </p:nvSpPr>
        <p:spPr>
          <a:xfrm>
            <a:off x="879232" y="2942492"/>
            <a:ext cx="3634152" cy="19108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918B66-E552-4CD4-B667-E9D7FC814748}"/>
              </a:ext>
            </a:extLst>
          </p:cNvPr>
          <p:cNvSpPr txBox="1"/>
          <p:nvPr/>
        </p:nvSpPr>
        <p:spPr>
          <a:xfrm>
            <a:off x="3711326" y="4339976"/>
            <a:ext cx="118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object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73044F-9E1B-4496-AC17-EE2B802EEABD}"/>
              </a:ext>
            </a:extLst>
          </p:cNvPr>
          <p:cNvSpPr txBox="1"/>
          <p:nvPr/>
        </p:nvSpPr>
        <p:spPr>
          <a:xfrm>
            <a:off x="3970280" y="4567316"/>
            <a:ext cx="1182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array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F76748-E7DE-2943-90C1-1E0AFA13453D}"/>
              </a:ext>
            </a:extLst>
          </p:cNvPr>
          <p:cNvSpPr/>
          <p:nvPr/>
        </p:nvSpPr>
        <p:spPr>
          <a:xfrm>
            <a:off x="4736122" y="1794819"/>
            <a:ext cx="6784303" cy="3725569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solidFill>
                  <a:srgbClr val="FF0000"/>
                </a:solidFill>
              </a:rPr>
              <a:t>$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rgbClr val="00B050"/>
                </a:solidFill>
              </a:rPr>
              <a:t>getJSON</a:t>
            </a:r>
            <a:r>
              <a:rPr lang="en-US" dirty="0">
                <a:solidFill>
                  <a:schemeClr val="tx1"/>
                </a:solidFill>
              </a:rPr>
              <a:t>( </a:t>
            </a:r>
            <a:r>
              <a:rPr lang="en-US" dirty="0">
                <a:solidFill>
                  <a:schemeClr val="accent2"/>
                </a:solidFill>
              </a:rPr>
              <a:t>“</a:t>
            </a:r>
            <a:r>
              <a:rPr lang="en-US" dirty="0" err="1">
                <a:solidFill>
                  <a:schemeClr val="accent2"/>
                </a:solidFill>
              </a:rPr>
              <a:t>data.json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1"/>
                </a:solidFill>
              </a:rPr>
              <a:t>function( data ) {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	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fname</a:t>
            </a:r>
            <a:r>
              <a:rPr lang="en-US" dirty="0">
                <a:solidFill>
                  <a:schemeClr val="accent1"/>
                </a:solidFill>
              </a:rPr>
              <a:t>”] = “guy”; 	data[“orders”][0][“customer”][0][“</a:t>
            </a:r>
            <a:r>
              <a:rPr lang="en-US" dirty="0" err="1">
                <a:solidFill>
                  <a:schemeClr val="accent1"/>
                </a:solidFill>
              </a:rPr>
              <a:t>lname</a:t>
            </a:r>
            <a:r>
              <a:rPr lang="en-US" dirty="0">
                <a:solidFill>
                  <a:schemeClr val="accent1"/>
                </a:solidFill>
              </a:rPr>
              <a:t>”] = “</a:t>
            </a:r>
            <a:r>
              <a:rPr lang="en-US" dirty="0" err="1">
                <a:solidFill>
                  <a:schemeClr val="accent1"/>
                </a:solidFill>
              </a:rPr>
              <a:t>fieri</a:t>
            </a:r>
            <a:r>
              <a:rPr lang="en-US" dirty="0">
                <a:solidFill>
                  <a:schemeClr val="accent1"/>
                </a:solidFill>
              </a:rPr>
              <a:t>”;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1"/>
                </a:solidFill>
              </a:rPr>
              <a:t>}</a:t>
            </a:r>
            <a:r>
              <a:rPr lang="en-US" dirty="0">
                <a:solidFill>
                  <a:schemeClr val="tx1"/>
                </a:solidFill>
              </a:rPr>
              <a:t>);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6CBFC1-1F5A-954A-9E52-69410E05EDE3}"/>
              </a:ext>
            </a:extLst>
          </p:cNvPr>
          <p:cNvSpPr txBox="1"/>
          <p:nvPr/>
        </p:nvSpPr>
        <p:spPr>
          <a:xfrm>
            <a:off x="671575" y="1315555"/>
            <a:ext cx="104653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Writing is the opposite of reading, we assign the field a variable rather than a variable the field.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BE6581-6FE4-B64B-A859-0F25A54EC533}"/>
              </a:ext>
            </a:extLst>
          </p:cNvPr>
          <p:cNvSpPr txBox="1"/>
          <p:nvPr/>
        </p:nvSpPr>
        <p:spPr>
          <a:xfrm>
            <a:off x="3068560" y="10633"/>
            <a:ext cx="5744777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Writing JSON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7920AE-4A12-6B46-AB93-1F3C3E06B7ED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370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887</Words>
  <Application>Microsoft Macintosh PowerPoint</Application>
  <PresentationFormat>Widescreen</PresentationFormat>
  <Paragraphs>187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Data Parsing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odadfar</dc:creator>
  <cp:lastModifiedBy>odadfar</cp:lastModifiedBy>
  <cp:revision>110</cp:revision>
  <dcterms:created xsi:type="dcterms:W3CDTF">2018-12-16T14:37:10Z</dcterms:created>
  <dcterms:modified xsi:type="dcterms:W3CDTF">2019-01-02T19:37:52Z</dcterms:modified>
</cp:coreProperties>
</file>

<file path=docProps/thumbnail.jpeg>
</file>